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10"/>
  </p:notesMasterIdLst>
  <p:sldIdLst>
    <p:sldId id="257" r:id="rId5"/>
    <p:sldId id="256" r:id="rId6"/>
    <p:sldId id="258" r:id="rId7"/>
    <p:sldId id="259"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0D67C02-D6C4-4136-A6C9-6BA9D4547050}">
          <p14:sldIdLst>
            <p14:sldId id="257"/>
          </p14:sldIdLst>
        </p14:section>
        <p14:section name="Untitled Section" id="{FACF4F4A-2F61-48B5-8765-5B1F971A71AC}">
          <p14:sldIdLst>
            <p14:sldId id="256"/>
            <p14:sldId id="258"/>
            <p14:sldId id="259"/>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AB1D12-A662-4AA7-AA48-43454AC7051E}" v="125" dt="2020-06-26T13:41:42.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37" autoAdjust="0"/>
    <p:restoredTop sz="94694"/>
  </p:normalViewPr>
  <p:slideViewPr>
    <p:cSldViewPr snapToGrid="0">
      <p:cViewPr varScale="1">
        <p:scale>
          <a:sx n="121" d="100"/>
          <a:sy n="121" d="100"/>
        </p:scale>
        <p:origin x="4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33396-03A3-412B-AA11-04C1828F56F2}" type="datetimeFigureOut">
              <a:rPr lang="en-US" smtClean="0"/>
              <a:t>7/9/20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1FAC9D-1D86-4C94-9A79-34EF22FE8C99}" type="slidenum">
              <a:rPr lang="en-US" smtClean="0"/>
              <a:t>‹#›</a:t>
            </a:fld>
            <a:endParaRPr lang="en-US" dirty="0"/>
          </a:p>
        </p:txBody>
      </p:sp>
    </p:spTree>
    <p:extLst>
      <p:ext uri="{BB962C8B-B14F-4D97-AF65-F5344CB8AC3E}">
        <p14:creationId xmlns:p14="http://schemas.microsoft.com/office/powerpoint/2010/main" val="2283930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1FAC9D-1D86-4C94-9A79-34EF22FE8C99}" type="slidenum">
              <a:rPr lang="en-US" smtClean="0"/>
              <a:t>1</a:t>
            </a:fld>
            <a:endParaRPr lang="en-US" dirty="0"/>
          </a:p>
        </p:txBody>
      </p:sp>
    </p:spTree>
    <p:extLst>
      <p:ext uri="{BB962C8B-B14F-4D97-AF65-F5344CB8AC3E}">
        <p14:creationId xmlns:p14="http://schemas.microsoft.com/office/powerpoint/2010/main" val="4002097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1FAC9D-1D86-4C94-9A79-34EF22FE8C99}" type="slidenum">
              <a:rPr lang="en-US" smtClean="0"/>
              <a:t>2</a:t>
            </a:fld>
            <a:endParaRPr lang="en-US" dirty="0"/>
          </a:p>
        </p:txBody>
      </p:sp>
    </p:spTree>
    <p:extLst>
      <p:ext uri="{BB962C8B-B14F-4D97-AF65-F5344CB8AC3E}">
        <p14:creationId xmlns:p14="http://schemas.microsoft.com/office/powerpoint/2010/main" val="2347902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1FAC9D-1D86-4C94-9A79-34EF22FE8C99}" type="slidenum">
              <a:rPr lang="en-US" smtClean="0"/>
              <a:t>3</a:t>
            </a:fld>
            <a:endParaRPr lang="en-US" dirty="0"/>
          </a:p>
        </p:txBody>
      </p:sp>
    </p:spTree>
    <p:extLst>
      <p:ext uri="{BB962C8B-B14F-4D97-AF65-F5344CB8AC3E}">
        <p14:creationId xmlns:p14="http://schemas.microsoft.com/office/powerpoint/2010/main" val="422926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1FAC9D-1D86-4C94-9A79-34EF22FE8C99}" type="slidenum">
              <a:rPr lang="en-US" smtClean="0"/>
              <a:t>4</a:t>
            </a:fld>
            <a:endParaRPr lang="en-US" dirty="0"/>
          </a:p>
        </p:txBody>
      </p:sp>
    </p:spTree>
    <p:extLst>
      <p:ext uri="{BB962C8B-B14F-4D97-AF65-F5344CB8AC3E}">
        <p14:creationId xmlns:p14="http://schemas.microsoft.com/office/powerpoint/2010/main" val="1995127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1FAC9D-1D86-4C94-9A79-34EF22FE8C99}" type="slidenum">
              <a:rPr lang="en-US" smtClean="0"/>
              <a:t>5</a:t>
            </a:fld>
            <a:endParaRPr lang="en-US" dirty="0"/>
          </a:p>
        </p:txBody>
      </p:sp>
    </p:spTree>
    <p:extLst>
      <p:ext uri="{BB962C8B-B14F-4D97-AF65-F5344CB8AC3E}">
        <p14:creationId xmlns:p14="http://schemas.microsoft.com/office/powerpoint/2010/main" val="4075074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B0064BC5-F37A-4412-A93B-55423EE1E60B}" type="datetimeFigureOut">
              <a:rPr lang="en-US" smtClean="0"/>
              <a:t>7/9/20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106809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064BC5-F37A-4412-A93B-55423EE1E60B}" type="datetimeFigureOut">
              <a:rPr lang="en-US" smtClean="0"/>
              <a:t>7/9/20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278704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064BC5-F37A-4412-A93B-55423EE1E60B}" type="datetimeFigureOut">
              <a:rPr lang="en-US" smtClean="0"/>
              <a:t>7/9/20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2722494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064BC5-F37A-4412-A93B-55423EE1E60B}" type="datetimeFigureOut">
              <a:rPr lang="en-US" smtClean="0"/>
              <a:t>7/9/20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98BBBD-D08B-49E8-B50C-F03753BBA07D}"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34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064BC5-F37A-4412-A93B-55423EE1E60B}" type="datetimeFigureOut">
              <a:rPr lang="en-US" smtClean="0"/>
              <a:t>7/9/20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99368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0064BC5-F37A-4412-A93B-55423EE1E60B}" type="datetimeFigureOut">
              <a:rPr lang="en-US" smtClean="0"/>
              <a:t>7/9/20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1696569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0064BC5-F37A-4412-A93B-55423EE1E60B}" type="datetimeFigureOut">
              <a:rPr lang="en-US" smtClean="0"/>
              <a:t>7/9/20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319835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064BC5-F37A-4412-A93B-55423EE1E60B}" type="datetimeFigureOut">
              <a:rPr lang="en-US" smtClean="0"/>
              <a:t>7/9/20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1771503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064BC5-F37A-4412-A93B-55423EE1E60B}" type="datetimeFigureOut">
              <a:rPr lang="en-US" smtClean="0"/>
              <a:t>7/9/20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1027786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064BC5-F37A-4412-A93B-55423EE1E60B}" type="datetimeFigureOut">
              <a:rPr lang="en-US" smtClean="0"/>
              <a:t>7/9/20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336078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064BC5-F37A-4412-A93B-55423EE1E60B}" type="datetimeFigureOut">
              <a:rPr lang="en-US" smtClean="0"/>
              <a:t>7/9/20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3023963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064BC5-F37A-4412-A93B-55423EE1E60B}" type="datetimeFigureOut">
              <a:rPr lang="en-US" smtClean="0"/>
              <a:t>7/9/20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835821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064BC5-F37A-4412-A93B-55423EE1E60B}" type="datetimeFigureOut">
              <a:rPr lang="en-US" smtClean="0"/>
              <a:t>7/9/20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1804216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064BC5-F37A-4412-A93B-55423EE1E60B}" type="datetimeFigureOut">
              <a:rPr lang="en-US" smtClean="0"/>
              <a:t>7/9/20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3611481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064BC5-F37A-4412-A93B-55423EE1E60B}" type="datetimeFigureOut">
              <a:rPr lang="en-US" smtClean="0"/>
              <a:t>7/9/20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50042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064BC5-F37A-4412-A93B-55423EE1E60B}" type="datetimeFigureOut">
              <a:rPr lang="en-US" smtClean="0"/>
              <a:t>7/9/20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296623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064BC5-F37A-4412-A93B-55423EE1E60B}" type="datetimeFigureOut">
              <a:rPr lang="en-US" smtClean="0"/>
              <a:t>7/9/20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98BBBD-D08B-49E8-B50C-F03753BBA07D}" type="slidenum">
              <a:rPr lang="en-US" smtClean="0"/>
              <a:t>‹#›</a:t>
            </a:fld>
            <a:endParaRPr lang="en-US" dirty="0"/>
          </a:p>
        </p:txBody>
      </p:sp>
    </p:spTree>
    <p:extLst>
      <p:ext uri="{BB962C8B-B14F-4D97-AF65-F5344CB8AC3E}">
        <p14:creationId xmlns:p14="http://schemas.microsoft.com/office/powerpoint/2010/main" val="354484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0064BC5-F37A-4412-A93B-55423EE1E60B}" type="datetimeFigureOut">
              <a:rPr lang="en-US" smtClean="0"/>
              <a:t>7/9/20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D98BBBD-D08B-49E8-B50C-F03753BBA07D}" type="slidenum">
              <a:rPr lang="en-US" smtClean="0"/>
              <a:t>‹#›</a:t>
            </a:fld>
            <a:endParaRPr lang="en-US" dirty="0"/>
          </a:p>
        </p:txBody>
      </p:sp>
    </p:spTree>
    <p:extLst>
      <p:ext uri="{BB962C8B-B14F-4D97-AF65-F5344CB8AC3E}">
        <p14:creationId xmlns:p14="http://schemas.microsoft.com/office/powerpoint/2010/main" val="2397839691"/>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mericanfidelity.com/group-video/tuscaloosa-county-schoo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rsa-al.gov/uploads/files/PEEHIP_14000_SBC_(1-1-2020_to_9-30-2020)_updated_2_10_2020.pdf" TargetMode="External"/><Relationship Id="rId4" Type="http://schemas.openxmlformats.org/officeDocument/2006/relationships/hyperlink" Target="https://www.rsa-al.gov/uploads/files/PEEHIP_Member_Handbook_2019.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roll.americanfidelity.com/C738D86B"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3ED2E-8EE7-45C9-8739-2CBF4E9EDB85}"/>
              </a:ext>
            </a:extLst>
          </p:cNvPr>
          <p:cNvSpPr>
            <a:spLocks noGrp="1"/>
          </p:cNvSpPr>
          <p:nvPr>
            <p:ph idx="1"/>
          </p:nvPr>
        </p:nvSpPr>
        <p:spPr>
          <a:xfrm>
            <a:off x="-2" y="2068286"/>
            <a:ext cx="12192001" cy="4789713"/>
          </a:xfrm>
          <a:solidFill>
            <a:schemeClr val="tx1">
              <a:lumMod val="75000"/>
            </a:schemeClr>
          </a:solidFill>
        </p:spPr>
        <p:txBody>
          <a:bodyPr>
            <a:normAutofit/>
          </a:bodyPr>
          <a:lstStyle/>
          <a:p>
            <a:pPr marL="0" indent="0">
              <a:buNone/>
            </a:pPr>
            <a:endParaRPr lang="en-US" sz="2500" b="1" dirty="0"/>
          </a:p>
          <a:p>
            <a:pPr marL="0" indent="0">
              <a:buNone/>
            </a:pPr>
            <a:r>
              <a:rPr lang="en-US" sz="2800" b="1" dirty="0">
                <a:solidFill>
                  <a:schemeClr val="bg1"/>
                </a:solidFill>
              </a:rPr>
              <a:t>Welcome to Tuscaloosa County Schools!</a:t>
            </a:r>
          </a:p>
          <a:p>
            <a:pPr marL="0" indent="0">
              <a:buNone/>
            </a:pPr>
            <a:r>
              <a:rPr lang="en-US" dirty="0">
                <a:solidFill>
                  <a:schemeClr val="bg1"/>
                </a:solidFill>
              </a:rPr>
              <a:t>One very important step as a new employee is to complete your medical and benefits enrollment.   You have a limited time to complete your enrollment.  </a:t>
            </a:r>
            <a:r>
              <a:rPr lang="en-US" u="sng" dirty="0">
                <a:solidFill>
                  <a:schemeClr val="bg1"/>
                </a:solidFill>
              </a:rPr>
              <a:t>Failure to complete your enrollment in time will result in your inability to enroll in family PEEHIP medical coverage.   </a:t>
            </a:r>
          </a:p>
          <a:p>
            <a:pPr marL="0" indent="0">
              <a:buNone/>
            </a:pPr>
            <a:r>
              <a:rPr lang="en-US" dirty="0">
                <a:solidFill>
                  <a:schemeClr val="bg1"/>
                </a:solidFill>
              </a:rPr>
              <a:t>To complete these steps, you need to schedule an individual appointment prior to beginning your employment.  This will be completed virtually.  You are more than welcome to involve a spouse, parent, etc. in your meeting. </a:t>
            </a:r>
          </a:p>
          <a:p>
            <a:pPr marL="0" indent="0">
              <a:buNone/>
            </a:pPr>
            <a:endParaRPr lang="en-US" sz="2800" dirty="0">
              <a:noFill/>
            </a:endParaRPr>
          </a:p>
          <a:p>
            <a:endParaRPr lang="en-US" dirty="0"/>
          </a:p>
        </p:txBody>
      </p:sp>
      <p:pic>
        <p:nvPicPr>
          <p:cNvPr id="6" name="Picture 5" descr="A picture containing food, drawing&#10;&#10;Description automatically generated">
            <a:extLst>
              <a:ext uri="{FF2B5EF4-FFF2-40B4-BE49-F238E27FC236}">
                <a16:creationId xmlns:a16="http://schemas.microsoft.com/office/drawing/2014/main" id="{8DBCF999-BF51-4B9F-99DE-B253653FAC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311743" cy="2068286"/>
          </a:xfrm>
          <a:prstGeom prst="rect">
            <a:avLst/>
          </a:prstGeom>
        </p:spPr>
      </p:pic>
    </p:spTree>
    <p:extLst>
      <p:ext uri="{BB962C8B-B14F-4D97-AF65-F5344CB8AC3E}">
        <p14:creationId xmlns:p14="http://schemas.microsoft.com/office/powerpoint/2010/main" val="276733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99DE2E6-8245-4104-AA66-1677B5509681}"/>
              </a:ext>
            </a:extLst>
          </p:cNvPr>
          <p:cNvSpPr>
            <a:spLocks noGrp="1"/>
          </p:cNvSpPr>
          <p:nvPr>
            <p:ph type="ctrTitle"/>
          </p:nvPr>
        </p:nvSpPr>
        <p:spPr>
          <a:xfrm>
            <a:off x="1" y="2068286"/>
            <a:ext cx="12192000" cy="4789714"/>
          </a:xfrm>
          <a:solidFill>
            <a:schemeClr val="tx1">
              <a:lumMod val="75000"/>
            </a:schemeClr>
          </a:solidFill>
        </p:spPr>
        <p:txBody>
          <a:bodyPr>
            <a:noAutofit/>
          </a:bodyPr>
          <a:lstStyle/>
          <a:p>
            <a:r>
              <a:rPr lang="en-US" sz="2500" b="1" dirty="0">
                <a:solidFill>
                  <a:schemeClr val="bg1"/>
                </a:solidFill>
              </a:rPr>
              <a:t>PLEASE TAKE THE TIME TO REVIEW THE FOLLOWING INFORMATION:</a:t>
            </a:r>
            <a:br>
              <a:rPr lang="en-US" sz="2500" b="1" dirty="0">
                <a:solidFill>
                  <a:schemeClr val="bg1"/>
                </a:solidFill>
              </a:rPr>
            </a:br>
            <a:br>
              <a:rPr lang="en-US" sz="4000" b="1" dirty="0">
                <a:solidFill>
                  <a:schemeClr val="bg1"/>
                </a:solidFill>
              </a:rPr>
            </a:br>
            <a:r>
              <a:rPr lang="en-US" sz="2000" b="1" dirty="0">
                <a:solidFill>
                  <a:schemeClr val="bg1"/>
                </a:solidFill>
                <a:hlinkClick r:id="rId3">
                  <a:extLst>
                    <a:ext uri="{A12FA001-AC4F-418D-AE19-62706E023703}">
                      <ahyp:hlinkClr xmlns:ahyp="http://schemas.microsoft.com/office/drawing/2018/hyperlinkcolor" val="tx"/>
                    </a:ext>
                  </a:extLst>
                </a:hlinkClick>
              </a:rPr>
              <a:t>Click Here for Benefit Enrollment Video</a:t>
            </a:r>
            <a:br>
              <a:rPr lang="en-US" sz="2000" b="1" dirty="0">
                <a:solidFill>
                  <a:schemeClr val="bg1"/>
                </a:solidFill>
              </a:rPr>
            </a:br>
            <a:br>
              <a:rPr lang="en-US" sz="2000" b="1" dirty="0">
                <a:solidFill>
                  <a:schemeClr val="bg1"/>
                </a:solidFill>
              </a:rPr>
            </a:br>
            <a:r>
              <a:rPr lang="en-US" sz="2000" b="1" dirty="0">
                <a:solidFill>
                  <a:schemeClr val="bg1"/>
                </a:solidFill>
                <a:hlinkClick r:id="rId4">
                  <a:extLst>
                    <a:ext uri="{A12FA001-AC4F-418D-AE19-62706E023703}">
                      <ahyp:hlinkClr xmlns:ahyp="http://schemas.microsoft.com/office/drawing/2018/hyperlinkcolor" val="tx"/>
                    </a:ext>
                  </a:extLst>
                </a:hlinkClick>
              </a:rPr>
              <a:t>CLICK HERE TO VIEW PEEHIP MEMBER HANDBOOK</a:t>
            </a:r>
            <a:br>
              <a:rPr lang="en-US" sz="2000" b="1" dirty="0">
                <a:solidFill>
                  <a:schemeClr val="bg1"/>
                </a:solidFill>
              </a:rPr>
            </a:br>
            <a:br>
              <a:rPr lang="en-US" sz="2000" b="1" dirty="0">
                <a:solidFill>
                  <a:schemeClr val="bg1"/>
                </a:solidFill>
              </a:rPr>
            </a:br>
            <a:r>
              <a:rPr lang="en-US" sz="2000" b="1" dirty="0">
                <a:solidFill>
                  <a:schemeClr val="bg1"/>
                </a:solidFill>
                <a:hlinkClick r:id="rId5">
                  <a:extLst>
                    <a:ext uri="{A12FA001-AC4F-418D-AE19-62706E023703}">
                      <ahyp:hlinkClr xmlns:ahyp="http://schemas.microsoft.com/office/drawing/2018/hyperlinkcolor" val="tx"/>
                    </a:ext>
                  </a:extLst>
                </a:hlinkClick>
              </a:rPr>
              <a:t>Click Here to View PEEHIP Summary of Benefits and Coverage</a:t>
            </a:r>
            <a:br>
              <a:rPr lang="en-US" sz="2000" b="1">
                <a:solidFill>
                  <a:schemeClr val="bg1"/>
                </a:solidFill>
              </a:rPr>
            </a:br>
            <a:br>
              <a:rPr lang="en-US" sz="2000" dirty="0"/>
            </a:br>
            <a:br>
              <a:rPr lang="en-US" sz="2000" dirty="0"/>
            </a:br>
            <a:br>
              <a:rPr lang="en-US" sz="2000" dirty="0"/>
            </a:br>
            <a:endParaRPr lang="en-US" sz="2000" dirty="0"/>
          </a:p>
        </p:txBody>
      </p:sp>
      <p:pic>
        <p:nvPicPr>
          <p:cNvPr id="4" name="Picture 3" descr="A picture containing food, drawing&#10;&#10;Description automatically generated">
            <a:extLst>
              <a:ext uri="{FF2B5EF4-FFF2-40B4-BE49-F238E27FC236}">
                <a16:creationId xmlns:a16="http://schemas.microsoft.com/office/drawing/2014/main" id="{4F50E524-BA9C-4878-BC8D-2D3020090C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 y="0"/>
            <a:ext cx="12311743" cy="2068286"/>
          </a:xfrm>
          <a:prstGeom prst="rect">
            <a:avLst/>
          </a:prstGeom>
        </p:spPr>
      </p:pic>
    </p:spTree>
    <p:extLst>
      <p:ext uri="{BB962C8B-B14F-4D97-AF65-F5344CB8AC3E}">
        <p14:creationId xmlns:p14="http://schemas.microsoft.com/office/powerpoint/2010/main" val="2245169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8D0B00-1C1C-471C-901E-48C4B3D23894}"/>
              </a:ext>
            </a:extLst>
          </p:cNvPr>
          <p:cNvSpPr>
            <a:spLocks noGrp="1"/>
          </p:cNvSpPr>
          <p:nvPr>
            <p:ph idx="1"/>
          </p:nvPr>
        </p:nvSpPr>
        <p:spPr>
          <a:xfrm>
            <a:off x="-1" y="2068287"/>
            <a:ext cx="12192001" cy="4789714"/>
          </a:xfrm>
          <a:solidFill>
            <a:schemeClr val="tx1">
              <a:lumMod val="75000"/>
            </a:schemeClr>
          </a:solidFill>
        </p:spPr>
        <p:txBody>
          <a:bodyPr>
            <a:normAutofit fontScale="32500" lnSpcReduction="20000"/>
          </a:bodyPr>
          <a:lstStyle/>
          <a:p>
            <a:pPr marL="0" indent="0">
              <a:buNone/>
            </a:pPr>
            <a:endParaRPr lang="en-US" dirty="0"/>
          </a:p>
          <a:p>
            <a:pPr marL="0" indent="0" algn="ctr">
              <a:buNone/>
            </a:pPr>
            <a:endParaRPr lang="en-US" dirty="0"/>
          </a:p>
          <a:p>
            <a:pPr marL="0" indent="0">
              <a:buNone/>
            </a:pPr>
            <a:r>
              <a:rPr lang="en-US" sz="6300" b="1" dirty="0">
                <a:solidFill>
                  <a:schemeClr val="bg1"/>
                </a:solidFill>
              </a:rPr>
              <a:t>Here is a list of items you will need to have for your meeting.  (Depending on your individual choices, there is a possibility that not all items will be necessary.  However, please have these items in the event they are needed).</a:t>
            </a:r>
          </a:p>
          <a:p>
            <a:pPr marL="0" indent="0">
              <a:buNone/>
            </a:pPr>
            <a:endParaRPr lang="en-US" sz="2900" dirty="0">
              <a:solidFill>
                <a:schemeClr val="bg1"/>
              </a:solidFill>
            </a:endParaRPr>
          </a:p>
          <a:p>
            <a:pPr lvl="0"/>
            <a:r>
              <a:rPr lang="en-US" sz="5000" dirty="0">
                <a:solidFill>
                  <a:schemeClr val="bg1"/>
                </a:solidFill>
              </a:rPr>
              <a:t>PID – PEEHIP Personal Identification Number.</a:t>
            </a:r>
          </a:p>
          <a:p>
            <a:pPr lvl="0"/>
            <a:r>
              <a:rPr lang="en-US" sz="5000" dirty="0">
                <a:solidFill>
                  <a:schemeClr val="bg1"/>
                </a:solidFill>
              </a:rPr>
              <a:t>Social Security numbers and Birthdates of your immediate family members (spouse, children/step-children, etc.) that you may name as a beneficiary and/or dependent.</a:t>
            </a:r>
          </a:p>
          <a:p>
            <a:pPr lvl="0"/>
            <a:r>
              <a:rPr lang="en-US" sz="5000" dirty="0">
                <a:solidFill>
                  <a:schemeClr val="bg1"/>
                </a:solidFill>
              </a:rPr>
              <a:t>Spousal Medical and Insurance Information if you want to Compare Benefits.</a:t>
            </a:r>
          </a:p>
          <a:p>
            <a:pPr lvl="0"/>
            <a:r>
              <a:rPr lang="en-US" sz="5000" dirty="0">
                <a:solidFill>
                  <a:schemeClr val="bg1"/>
                </a:solidFill>
              </a:rPr>
              <a:t>If Transferring from another </a:t>
            </a:r>
            <a:r>
              <a:rPr lang="en-US" sz="5000" b="1" dirty="0">
                <a:solidFill>
                  <a:schemeClr val="bg1"/>
                </a:solidFill>
              </a:rPr>
              <a:t>ALABAMA</a:t>
            </a:r>
            <a:r>
              <a:rPr lang="en-US" sz="5000" dirty="0">
                <a:solidFill>
                  <a:schemeClr val="bg1"/>
                </a:solidFill>
              </a:rPr>
              <a:t> district, District Information.     </a:t>
            </a:r>
          </a:p>
          <a:p>
            <a:pPr lvl="0"/>
            <a:r>
              <a:rPr lang="en-US" sz="5000" dirty="0">
                <a:solidFill>
                  <a:schemeClr val="bg1"/>
                </a:solidFill>
              </a:rPr>
              <a:t>If you plan on enrolling your spouse in PEEHIP, you will need to have a copy of your marriage license/certificate. </a:t>
            </a:r>
          </a:p>
          <a:p>
            <a:pPr lvl="0"/>
            <a:r>
              <a:rPr lang="en-US" sz="5000" dirty="0">
                <a:solidFill>
                  <a:schemeClr val="bg1"/>
                </a:solidFill>
              </a:rPr>
              <a:t>If you plan on enrolling your dependent children in PEEHIP, you will need to have a copy of their birth certificate.</a:t>
            </a:r>
          </a:p>
          <a:p>
            <a:pPr lvl="0"/>
            <a:r>
              <a:rPr lang="en-US" sz="5000" dirty="0">
                <a:solidFill>
                  <a:schemeClr val="bg1"/>
                </a:solidFill>
              </a:rPr>
              <a:t>If you have received your new employee packet from PEEHIP, please have this packet with you for your meeting.</a:t>
            </a:r>
          </a:p>
        </p:txBody>
      </p:sp>
      <p:pic>
        <p:nvPicPr>
          <p:cNvPr id="4" name="Picture 3" descr="A picture containing food, drawing&#10;&#10;Description automatically generated">
            <a:extLst>
              <a:ext uri="{FF2B5EF4-FFF2-40B4-BE49-F238E27FC236}">
                <a16:creationId xmlns:a16="http://schemas.microsoft.com/office/drawing/2014/main" id="{734A2C3F-036C-4967-AC43-FA3D2385C0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311743" cy="2068286"/>
          </a:xfrm>
          <a:prstGeom prst="rect">
            <a:avLst/>
          </a:prstGeom>
        </p:spPr>
      </p:pic>
    </p:spTree>
    <p:extLst>
      <p:ext uri="{BB962C8B-B14F-4D97-AF65-F5344CB8AC3E}">
        <p14:creationId xmlns:p14="http://schemas.microsoft.com/office/powerpoint/2010/main" val="227487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3ED2E-8EE7-45C9-8739-2CBF4E9EDB85}"/>
              </a:ext>
            </a:extLst>
          </p:cNvPr>
          <p:cNvSpPr>
            <a:spLocks noGrp="1"/>
          </p:cNvSpPr>
          <p:nvPr>
            <p:ph idx="1"/>
          </p:nvPr>
        </p:nvSpPr>
        <p:spPr>
          <a:xfrm>
            <a:off x="0" y="2068286"/>
            <a:ext cx="12192000" cy="4789714"/>
          </a:xfrm>
          <a:solidFill>
            <a:schemeClr val="tx1">
              <a:lumMod val="75000"/>
            </a:schemeClr>
          </a:solidFill>
        </p:spPr>
        <p:txBody>
          <a:bodyPr>
            <a:normAutofit fontScale="92500" lnSpcReduction="10000"/>
          </a:bodyPr>
          <a:lstStyle/>
          <a:p>
            <a:pPr marL="0" indent="0" algn="ctr">
              <a:buNone/>
            </a:pPr>
            <a:endParaRPr lang="en-US" b="1" dirty="0"/>
          </a:p>
          <a:p>
            <a:pPr marL="0" indent="0">
              <a:buNone/>
            </a:pPr>
            <a:endParaRPr lang="en-US" dirty="0"/>
          </a:p>
          <a:p>
            <a:pPr marL="0" indent="0">
              <a:buNone/>
            </a:pPr>
            <a:endParaRPr lang="en-US" dirty="0"/>
          </a:p>
          <a:p>
            <a:pPr marL="0" indent="0">
              <a:buNone/>
            </a:pPr>
            <a:r>
              <a:rPr lang="en-US" dirty="0">
                <a:solidFill>
                  <a:schemeClr val="bg1"/>
                </a:solidFill>
              </a:rPr>
              <a:t>American Fidelity, our Section 125 Plan Provider, will assist you in completing your benefits enrollment.  You will schedule an appointment with the American Fidelity rep and they will assist you with your enrollment.  Please remember all employees must complete the benefit enrollment.  You will click the link below, scroll down and chose “TCSS New Employee Benefit Enrollment” to schedule your appointment.  </a:t>
            </a:r>
          </a:p>
          <a:p>
            <a:pPr marL="0" indent="0">
              <a:buNone/>
            </a:pPr>
            <a:endParaRPr lang="en-US" dirty="0">
              <a:solidFill>
                <a:schemeClr val="bg1"/>
              </a:solidFill>
            </a:endParaRPr>
          </a:p>
          <a:p>
            <a:pPr marL="0" indent="0">
              <a:buNone/>
            </a:pPr>
            <a:r>
              <a:rPr lang="en-US" dirty="0">
                <a:solidFill>
                  <a:schemeClr val="bg1"/>
                </a:solidFill>
              </a:rPr>
              <a:t> </a:t>
            </a:r>
          </a:p>
          <a:p>
            <a:pPr marL="0" indent="0" algn="ctr">
              <a:buNone/>
            </a:pPr>
            <a:r>
              <a:rPr lang="en-US" sz="2900" b="1" dirty="0">
                <a:solidFill>
                  <a:srgbClr val="FF0000"/>
                </a:solidFill>
                <a:hlinkClick r:id="rId3">
                  <a:extLst>
                    <a:ext uri="{A12FA001-AC4F-418D-AE19-62706E023703}">
                      <ahyp:hlinkClr xmlns:ahyp="http://schemas.microsoft.com/office/drawing/2018/hyperlinkcolor" val="tx"/>
                    </a:ext>
                  </a:extLst>
                </a:hlinkClick>
              </a:rPr>
              <a:t>CLICK HERE TO SCHEDULE YOUR ENROLLMENT APPOINTMENT</a:t>
            </a:r>
            <a:endParaRPr lang="en-US" sz="2900" b="1" dirty="0">
              <a:solidFill>
                <a:srgbClr val="FF0000"/>
              </a:solidFill>
            </a:endParaRPr>
          </a:p>
          <a:p>
            <a:pPr marL="0" indent="0">
              <a:buNone/>
            </a:pPr>
            <a:endParaRPr lang="en-US" dirty="0">
              <a:noFill/>
            </a:endParaRPr>
          </a:p>
          <a:p>
            <a:endParaRPr lang="en-US" dirty="0"/>
          </a:p>
        </p:txBody>
      </p:sp>
      <p:pic>
        <p:nvPicPr>
          <p:cNvPr id="5" name="Picture 4" descr="A picture containing food, drawing&#10;&#10;Description automatically generated">
            <a:extLst>
              <a:ext uri="{FF2B5EF4-FFF2-40B4-BE49-F238E27FC236}">
                <a16:creationId xmlns:a16="http://schemas.microsoft.com/office/drawing/2014/main" id="{891166B7-62E2-490C-94D1-A4FFCF5390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311743" cy="2068286"/>
          </a:xfrm>
          <a:prstGeom prst="rect">
            <a:avLst/>
          </a:prstGeom>
        </p:spPr>
      </p:pic>
    </p:spTree>
    <p:extLst>
      <p:ext uri="{BB962C8B-B14F-4D97-AF65-F5344CB8AC3E}">
        <p14:creationId xmlns:p14="http://schemas.microsoft.com/office/powerpoint/2010/main" val="1685534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3ED2E-8EE7-45C9-8739-2CBF4E9EDB85}"/>
              </a:ext>
            </a:extLst>
          </p:cNvPr>
          <p:cNvSpPr>
            <a:spLocks noGrp="1"/>
          </p:cNvSpPr>
          <p:nvPr>
            <p:ph idx="1"/>
          </p:nvPr>
        </p:nvSpPr>
        <p:spPr>
          <a:xfrm>
            <a:off x="1" y="2068286"/>
            <a:ext cx="12192000" cy="4789714"/>
          </a:xfrm>
          <a:solidFill>
            <a:schemeClr val="tx1">
              <a:lumMod val="75000"/>
            </a:schemeClr>
          </a:solidFill>
        </p:spPr>
        <p:txBody>
          <a:bodyPr>
            <a:normAutofit/>
          </a:bodyPr>
          <a:lstStyle/>
          <a:p>
            <a:endParaRPr lang="en-US" dirty="0"/>
          </a:p>
          <a:p>
            <a:pPr marL="0" indent="0">
              <a:buNone/>
            </a:pPr>
            <a:endParaRPr lang="en-US" dirty="0"/>
          </a:p>
          <a:p>
            <a:pPr marL="0" indent="0">
              <a:buNone/>
            </a:pPr>
            <a:endParaRPr lang="en-US" dirty="0"/>
          </a:p>
          <a:p>
            <a:pPr marL="0" indent="0">
              <a:buNone/>
            </a:pPr>
            <a:r>
              <a:rPr lang="en-US" sz="2500" dirty="0">
                <a:solidFill>
                  <a:schemeClr val="bg1"/>
                </a:solidFill>
              </a:rPr>
              <a:t>Once again, congratulations on your new career.  We are here to serve you with answers to your questions about benefits or payroll.  Please feel free to call during normal business hours at the Tuscaloosa County Board of Education.</a:t>
            </a:r>
          </a:p>
          <a:p>
            <a:pPr marL="0" indent="0">
              <a:buNone/>
            </a:pPr>
            <a:endParaRPr lang="en-US" dirty="0"/>
          </a:p>
        </p:txBody>
      </p:sp>
      <p:pic>
        <p:nvPicPr>
          <p:cNvPr id="5" name="Picture 4" descr="A picture containing food, drawing&#10;&#10;Description automatically generated">
            <a:extLst>
              <a:ext uri="{FF2B5EF4-FFF2-40B4-BE49-F238E27FC236}">
                <a16:creationId xmlns:a16="http://schemas.microsoft.com/office/drawing/2014/main" id="{5330CA31-5CAF-451D-B507-002E4F0F40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92001" cy="2068286"/>
          </a:xfrm>
          <a:prstGeom prst="rect">
            <a:avLst/>
          </a:prstGeom>
        </p:spPr>
      </p:pic>
    </p:spTree>
    <p:extLst>
      <p:ext uri="{BB962C8B-B14F-4D97-AF65-F5344CB8AC3E}">
        <p14:creationId xmlns:p14="http://schemas.microsoft.com/office/powerpoint/2010/main" val="719563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07E1BD24068324E9909D31A00614515" ma:contentTypeVersion="12" ma:contentTypeDescription="Create a new document." ma:contentTypeScope="" ma:versionID="050f56d6e5c7052a46fd6231a57a0ac1">
  <xsd:schema xmlns:xsd="http://www.w3.org/2001/XMLSchema" xmlns:xs="http://www.w3.org/2001/XMLSchema" xmlns:p="http://schemas.microsoft.com/office/2006/metadata/properties" xmlns:ns1="http://schemas.microsoft.com/sharepoint/v3" xmlns:ns3="583f1f98-e895-4a12-bfe0-9d54e99d0cef" targetNamespace="http://schemas.microsoft.com/office/2006/metadata/properties" ma:root="true" ma:fieldsID="f0db37a426814fcfe64f22ad6db9d68a" ns1:_="" ns3:_="">
    <xsd:import namespace="http://schemas.microsoft.com/sharepoint/v3"/>
    <xsd:import namespace="583f1f98-e895-4a12-bfe0-9d54e99d0cef"/>
    <xsd:element name="properties">
      <xsd:complexType>
        <xsd:sequence>
          <xsd:element name="documentManagement">
            <xsd:complexType>
              <xsd:all>
                <xsd:element ref="ns3:MediaServiceMetadata" minOccurs="0"/>
                <xsd:element ref="ns3:MediaServiceFastMetadata" minOccurs="0"/>
                <xsd:element ref="ns1:_ip_UnifiedCompliancePolicyProperties" minOccurs="0"/>
                <xsd:element ref="ns1:_ip_UnifiedCompliancePolicyUIAction"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description="" ma:hidden="true" ma:internalName="_ip_UnifiedCompliancePolicyProperties">
      <xsd:simpleType>
        <xsd:restriction base="dms:Note"/>
      </xsd:simpleType>
    </xsd:element>
    <xsd:element name="_ip_UnifiedCompliancePolicyUIAction" ma:index="11"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3f1f98-e895-4a12-bfe0-9d54e99d0ce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BF2C5E-036A-4C1D-82D6-318CD8068FD8}">
  <ds:schemaRefs>
    <ds:schemaRef ds:uri="http://schemas.microsoft.com/sharepoint/v3/contenttype/forms"/>
  </ds:schemaRefs>
</ds:datastoreItem>
</file>

<file path=customXml/itemProps2.xml><?xml version="1.0" encoding="utf-8"?>
<ds:datastoreItem xmlns:ds="http://schemas.openxmlformats.org/officeDocument/2006/customXml" ds:itemID="{5813B893-08BA-4B9B-949D-2B6D1FDEF821}">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583f1f98-e895-4a12-bfe0-9d54e99d0cef"/>
    <ds:schemaRef ds:uri="http://www.w3.org/XML/1998/namespace"/>
  </ds:schemaRefs>
</ds:datastoreItem>
</file>

<file path=customXml/itemProps3.xml><?xml version="1.0" encoding="utf-8"?>
<ds:datastoreItem xmlns:ds="http://schemas.openxmlformats.org/officeDocument/2006/customXml" ds:itemID="{2C0798D1-949F-48D0-92CA-4242EAB88B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83f1f98-e895-4a12-bfe0-9d54e99d0c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TM04033919[[fn=Circuit]]</Template>
  <TotalTime>230</TotalTime>
  <Words>438</Words>
  <Application>Microsoft Macintosh PowerPoint</Application>
  <PresentationFormat>Widescreen</PresentationFormat>
  <Paragraphs>32</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Tw Cen MT</vt:lpstr>
      <vt:lpstr>Circuit</vt:lpstr>
      <vt:lpstr>PowerPoint Presentation</vt:lpstr>
      <vt:lpstr>PLEASE TAKE THE TIME TO REVIEW THE FOLLOWING INFORMATION:  Click Here for Benefit Enrollment Video  CLICK HERE TO VIEW PEEHIP MEMBER HANDBOOK  Click Here to View PEEHIP Summary of Benefits and Coverage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Here to View Video</dc:title>
  <dc:creator>John Cole</dc:creator>
  <cp:lastModifiedBy>Allison Mays</cp:lastModifiedBy>
  <cp:revision>8</cp:revision>
  <dcterms:created xsi:type="dcterms:W3CDTF">2020-06-01T15:09:24Z</dcterms:created>
  <dcterms:modified xsi:type="dcterms:W3CDTF">2020-07-09T16:56:55Z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0x010100E07E1BD24068324E9909D31A00614515</vt:lpwstr>
  </property>
</Properties>
</file>